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14"/>
  </p:notesMasterIdLst>
  <p:handoutMasterIdLst>
    <p:handoutMasterId r:id="rId15"/>
  </p:handoutMasterIdLst>
  <p:sldIdLst>
    <p:sldId id="256" r:id="rId2"/>
    <p:sldId id="257" r:id="rId3"/>
    <p:sldId id="268" r:id="rId4"/>
    <p:sldId id="273" r:id="rId5"/>
    <p:sldId id="274" r:id="rId6"/>
    <p:sldId id="272" r:id="rId7"/>
    <p:sldId id="275" r:id="rId8"/>
    <p:sldId id="269" r:id="rId9"/>
    <p:sldId id="277" r:id="rId10"/>
    <p:sldId id="271" r:id="rId11"/>
    <p:sldId id="276"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4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05" autoAdjust="0"/>
    <p:restoredTop sz="94660"/>
  </p:normalViewPr>
  <p:slideViewPr>
    <p:cSldViewPr snapToGrid="0" snapToObjects="1">
      <p:cViewPr>
        <p:scale>
          <a:sx n="100" d="100"/>
          <a:sy n="100" d="100"/>
        </p:scale>
        <p:origin x="-222" y="10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0" d="100"/>
          <a:sy n="70" d="100"/>
        </p:scale>
        <p:origin x="-280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2E2ABD-94AB-4FE0-ACBF-F36D1A24D8C0}" type="datetimeFigureOut">
              <a:rPr lang="en-US" smtClean="0"/>
              <a:pPr/>
              <a:t>11/12/2010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176EF3-AB51-4A66-984C-51BBE36F57C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D483DC-A42B-4A46-AC3D-46427FE488A1}" type="datetimeFigureOut">
              <a:rPr lang="en-US" smtClean="0"/>
              <a:pPr/>
              <a:t>11/12/2010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911A4-79CE-4F36-AC88-221D93CB2C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6911A4-79CE-4F36-AC88-221D93CB2C5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6911A4-79CE-4F36-AC88-221D93CB2C5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6911A4-79CE-4F36-AC88-221D93CB2C5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6911A4-79CE-4F36-AC88-221D93CB2C58}"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6911A4-79CE-4F36-AC88-221D93CB2C5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6911A4-79CE-4F36-AC88-221D93CB2C5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6911A4-79CE-4F36-AC88-221D93CB2C5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6911A4-79CE-4F36-AC88-221D93CB2C5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6911A4-79CE-4F36-AC88-221D93CB2C5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6911A4-79CE-4F36-AC88-221D93CB2C5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6911A4-79CE-4F36-AC88-221D93CB2C5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6911A4-79CE-4F36-AC88-221D93CB2C5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F864B5-6C6A-5942-873E-B08552AC36DC}" type="datetimeFigureOut">
              <a:rPr lang="en-US" smtClean="0"/>
              <a:pPr/>
              <a:t>11/12/2010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2AB25-94A2-DE4B-8D23-427CE8C707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864B5-6C6A-5942-873E-B08552AC36DC}" type="datetimeFigureOut">
              <a:rPr lang="en-US" smtClean="0"/>
              <a:pPr/>
              <a:t>11/12/2010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2AB25-94A2-DE4B-8D23-427CE8C707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864B5-6C6A-5942-873E-B08552AC36DC}" type="datetimeFigureOut">
              <a:rPr lang="en-US" smtClean="0"/>
              <a:pPr/>
              <a:t>11/12/2010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2AB25-94A2-DE4B-8D23-427CE8C707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864B5-6C6A-5942-873E-B08552AC36DC}" type="datetimeFigureOut">
              <a:rPr lang="en-US" smtClean="0"/>
              <a:pPr/>
              <a:t>11/12/2010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2AB25-94A2-DE4B-8D23-427CE8C707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F864B5-6C6A-5942-873E-B08552AC36DC}" type="datetimeFigureOut">
              <a:rPr lang="en-US" smtClean="0"/>
              <a:pPr/>
              <a:t>11/12/2010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2AB25-94A2-DE4B-8D23-427CE8C707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F864B5-6C6A-5942-873E-B08552AC36DC}" type="datetimeFigureOut">
              <a:rPr lang="en-US" smtClean="0"/>
              <a:pPr/>
              <a:t>11/12/2010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2AB25-94A2-DE4B-8D23-427CE8C707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F864B5-6C6A-5942-873E-B08552AC36DC}" type="datetimeFigureOut">
              <a:rPr lang="en-US" smtClean="0"/>
              <a:pPr/>
              <a:t>11/12/2010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2AB25-94A2-DE4B-8D23-427CE8C707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F864B5-6C6A-5942-873E-B08552AC36DC}" type="datetimeFigureOut">
              <a:rPr lang="en-US" smtClean="0"/>
              <a:pPr/>
              <a:t>11/12/2010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2AB25-94A2-DE4B-8D23-427CE8C707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864B5-6C6A-5942-873E-B08552AC36DC}" type="datetimeFigureOut">
              <a:rPr lang="en-US" smtClean="0"/>
              <a:pPr/>
              <a:t>11/12/2010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2AB25-94A2-DE4B-8D23-427CE8C707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864B5-6C6A-5942-873E-B08552AC36DC}" type="datetimeFigureOut">
              <a:rPr lang="en-US" smtClean="0"/>
              <a:pPr/>
              <a:t>11/12/2010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2AB25-94A2-DE4B-8D23-427CE8C707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864B5-6C6A-5942-873E-B08552AC36DC}" type="datetimeFigureOut">
              <a:rPr lang="en-US" smtClean="0"/>
              <a:pPr/>
              <a:t>11/12/2010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2AB25-94A2-DE4B-8D23-427CE8C707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864B5-6C6A-5942-873E-B08552AC36DC}" type="datetimeFigureOut">
              <a:rPr lang="en-US" smtClean="0"/>
              <a:pPr/>
              <a:t>11/12/2010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2AB25-94A2-DE4B-8D23-427CE8C707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pt3.jpg"/>
          <p:cNvPicPr>
            <a:picLocks noChangeAspect="1"/>
          </p:cNvPicPr>
          <p:nvPr/>
        </p:nvPicPr>
        <p:blipFill>
          <a:blip r:embed="rId3"/>
          <a:stretch>
            <a:fillRect/>
          </a:stretch>
        </p:blipFill>
        <p:spPr>
          <a:xfrm>
            <a:off x="0" y="0"/>
            <a:ext cx="9144000" cy="6853228"/>
          </a:xfrm>
          <a:prstGeom prst="rect">
            <a:avLst/>
          </a:prstGeom>
        </p:spPr>
      </p:pic>
      <p:sp>
        <p:nvSpPr>
          <p:cNvPr id="7" name="Title 6"/>
          <p:cNvSpPr>
            <a:spLocks noGrp="1"/>
          </p:cNvSpPr>
          <p:nvPr>
            <p:ph type="ctrTitle"/>
          </p:nvPr>
        </p:nvSpPr>
        <p:spPr>
          <a:xfrm>
            <a:off x="457213" y="882520"/>
            <a:ext cx="8070222" cy="1116418"/>
          </a:xfrm>
        </p:spPr>
        <p:txBody>
          <a:bodyPr>
            <a:normAutofit/>
          </a:bodyPr>
          <a:lstStyle/>
          <a:p>
            <a:pPr algn="l"/>
            <a:r>
              <a:rPr lang="en-US" sz="2800" dirty="0" smtClean="0">
                <a:solidFill>
                  <a:srgbClr val="333F44"/>
                </a:solidFill>
                <a:latin typeface="Arial" pitchFamily="34" charset="0"/>
                <a:cs typeface="Arial" pitchFamily="34" charset="0"/>
              </a:rPr>
              <a:t>Advisor </a:t>
            </a:r>
            <a:r>
              <a:rPr lang="en-US" sz="2800" dirty="0">
                <a:solidFill>
                  <a:srgbClr val="333F44"/>
                </a:solidFill>
                <a:latin typeface="Arial" pitchFamily="34" charset="0"/>
                <a:cs typeface="Arial" pitchFamily="34" charset="0"/>
              </a:rPr>
              <a:t>Websites: </a:t>
            </a:r>
            <a:r>
              <a:rPr lang="en-US" sz="2000" dirty="0" smtClean="0">
                <a:solidFill>
                  <a:srgbClr val="333F44"/>
                </a:solidFill>
                <a:latin typeface="Arial" pitchFamily="34" charset="0"/>
                <a:cs typeface="Arial" pitchFamily="34" charset="0"/>
              </a:rPr>
              <a:t/>
            </a:r>
            <a:br>
              <a:rPr lang="en-US" sz="2000" dirty="0" smtClean="0">
                <a:solidFill>
                  <a:srgbClr val="333F44"/>
                </a:solidFill>
                <a:latin typeface="Arial" pitchFamily="34" charset="0"/>
                <a:cs typeface="Arial" pitchFamily="34" charset="0"/>
              </a:rPr>
            </a:br>
            <a:r>
              <a:rPr lang="en-US" sz="2400" dirty="0" smtClean="0">
                <a:solidFill>
                  <a:srgbClr val="333F44"/>
                </a:solidFill>
                <a:latin typeface="Arial" pitchFamily="34" charset="0"/>
                <a:cs typeface="Arial" pitchFamily="34" charset="0"/>
              </a:rPr>
              <a:t>The </a:t>
            </a:r>
            <a:r>
              <a:rPr lang="en-US" sz="2400" dirty="0">
                <a:solidFill>
                  <a:srgbClr val="333F44"/>
                </a:solidFill>
                <a:latin typeface="Arial" pitchFamily="34" charset="0"/>
                <a:cs typeface="Arial" pitchFamily="34" charset="0"/>
              </a:rPr>
              <a:t>Right Design + The Right Content = Success</a:t>
            </a:r>
          </a:p>
        </p:txBody>
      </p:sp>
      <p:sp>
        <p:nvSpPr>
          <p:cNvPr id="8" name="Subtitle 7"/>
          <p:cNvSpPr>
            <a:spLocks noGrp="1"/>
          </p:cNvSpPr>
          <p:nvPr>
            <p:ph type="subTitle" idx="1"/>
          </p:nvPr>
        </p:nvSpPr>
        <p:spPr>
          <a:xfrm>
            <a:off x="457213" y="2084915"/>
            <a:ext cx="7315188" cy="991241"/>
          </a:xfrm>
        </p:spPr>
        <p:txBody>
          <a:bodyPr>
            <a:normAutofit/>
          </a:bodyPr>
          <a:lstStyle/>
          <a:p>
            <a:pPr algn="l"/>
            <a:r>
              <a:rPr lang="en-US" sz="1600" dirty="0" smtClean="0">
                <a:solidFill>
                  <a:schemeClr val="bg1"/>
                </a:solidFill>
                <a:latin typeface="Arial" pitchFamily="34" charset="0"/>
                <a:cs typeface="Arial" pitchFamily="34" charset="0"/>
              </a:rPr>
              <a:t>Andy </a:t>
            </a:r>
            <a:r>
              <a:rPr lang="en-US" sz="1600" dirty="0" err="1" smtClean="0">
                <a:solidFill>
                  <a:schemeClr val="bg1"/>
                </a:solidFill>
                <a:latin typeface="Arial" pitchFamily="34" charset="0"/>
                <a:cs typeface="Arial" pitchFamily="34" charset="0"/>
              </a:rPr>
              <a:t>Klausner</a:t>
            </a:r>
            <a:r>
              <a:rPr lang="en-US" sz="1600" dirty="0" smtClean="0">
                <a:solidFill>
                  <a:schemeClr val="bg1"/>
                </a:solidFill>
                <a:latin typeface="Arial" pitchFamily="34" charset="0"/>
                <a:cs typeface="Arial" pitchFamily="34" charset="0"/>
              </a:rPr>
              <a:t> &amp; Angela Nielsen</a:t>
            </a:r>
          </a:p>
          <a:p>
            <a:pPr algn="l"/>
            <a:r>
              <a:rPr lang="en-US" sz="1200" dirty="0" smtClean="0">
                <a:solidFill>
                  <a:schemeClr val="bg1"/>
                </a:solidFill>
                <a:latin typeface="Arial" pitchFamily="34" charset="0"/>
                <a:cs typeface="Arial" pitchFamily="34" charset="0"/>
              </a:rPr>
              <a:t>November 17, 2010</a:t>
            </a:r>
            <a:endParaRPr lang="en-US"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482849"/>
            <a:ext cx="8229599" cy="646331"/>
          </a:xfrm>
          <a:prstGeom prst="rect">
            <a:avLst/>
          </a:prstGeom>
          <a:noFill/>
        </p:spPr>
        <p:txBody>
          <a:bodyPr wrap="square" rtlCol="0">
            <a:spAutoFit/>
          </a:bodyPr>
          <a:lstStyle/>
          <a:p>
            <a:r>
              <a:rPr lang="en-US" dirty="0" smtClean="0"/>
              <a:t> </a:t>
            </a:r>
          </a:p>
          <a:p>
            <a:pPr>
              <a:buFont typeface="Wingdings" charset="2"/>
              <a:buChar char="u"/>
            </a:pPr>
            <a:endParaRPr lang="en-US" dirty="0" smtClean="0"/>
          </a:p>
        </p:txBody>
      </p:sp>
      <p:sp>
        <p:nvSpPr>
          <p:cNvPr id="5" name="Title 4"/>
          <p:cNvSpPr>
            <a:spLocks noGrp="1"/>
          </p:cNvSpPr>
          <p:nvPr>
            <p:ph type="title"/>
          </p:nvPr>
        </p:nvSpPr>
        <p:spPr/>
        <p:txBody>
          <a:bodyPr>
            <a:normAutofit fontScale="90000"/>
          </a:bodyPr>
          <a:lstStyle/>
          <a:p>
            <a:pPr algn="l"/>
            <a:r>
              <a:rPr lang="en-US" dirty="0" smtClean="0">
                <a:solidFill>
                  <a:srgbClr val="333F44"/>
                </a:solidFill>
                <a:latin typeface="Arial" pitchFamily="34" charset="0"/>
                <a:cs typeface="Arial" pitchFamily="34" charset="0"/>
              </a:rPr>
              <a:t>Home Page – The Key To Success</a:t>
            </a:r>
            <a:endParaRPr lang="en-US" dirty="0">
              <a:solidFill>
                <a:srgbClr val="333F44"/>
              </a:solidFill>
              <a:latin typeface="Arial" pitchFamily="34" charset="0"/>
              <a:cs typeface="Arial" pitchFamily="34" charset="0"/>
            </a:endParaRPr>
          </a:p>
        </p:txBody>
      </p:sp>
      <p:sp>
        <p:nvSpPr>
          <p:cNvPr id="8" name="TextBox 7"/>
          <p:cNvSpPr txBox="1"/>
          <p:nvPr/>
        </p:nvSpPr>
        <p:spPr>
          <a:xfrm>
            <a:off x="457200" y="1417638"/>
            <a:ext cx="8229599" cy="4154984"/>
          </a:xfrm>
          <a:prstGeom prst="rect">
            <a:avLst/>
          </a:prstGeom>
          <a:noFill/>
        </p:spPr>
        <p:txBody>
          <a:bodyPr wrap="square" rtlCol="0">
            <a:spAutoFit/>
          </a:bodyPr>
          <a:lstStyle/>
          <a:p>
            <a:pPr>
              <a:buFont typeface="Wingdings" charset="2"/>
              <a:buChar char="Ø"/>
            </a:pPr>
            <a:endParaRPr lang="en-US" sz="2200" dirty="0" smtClean="0"/>
          </a:p>
          <a:p>
            <a:pPr>
              <a:buFont typeface="Wingdings" pitchFamily="2" charset="2"/>
              <a:buChar char="v"/>
            </a:pPr>
            <a:r>
              <a:rPr lang="en-US" sz="2200" dirty="0" smtClean="0"/>
              <a:t> </a:t>
            </a:r>
            <a:r>
              <a:rPr lang="en-US" sz="2200" dirty="0" smtClean="0">
                <a:solidFill>
                  <a:schemeClr val="accent3">
                    <a:lumMod val="75000"/>
                  </a:schemeClr>
                </a:solidFill>
                <a:latin typeface="Arial" pitchFamily="34" charset="0"/>
                <a:cs typeface="Arial" pitchFamily="34" charset="0"/>
              </a:rPr>
              <a:t>Eye-catching</a:t>
            </a:r>
          </a:p>
          <a:p>
            <a:pPr lvl="1"/>
            <a:r>
              <a:rPr lang="en-US" sz="2200" dirty="0" smtClean="0">
                <a:latin typeface="Arial" pitchFamily="34" charset="0"/>
                <a:cs typeface="Arial" pitchFamily="34" charset="0"/>
              </a:rPr>
              <a:t>Grabs and holds your attention</a:t>
            </a:r>
          </a:p>
          <a:p>
            <a:pPr lvl="1"/>
            <a:r>
              <a:rPr lang="en-US" sz="2200" dirty="0" smtClean="0">
                <a:latin typeface="Arial" pitchFamily="34" charset="0"/>
                <a:cs typeface="Arial" pitchFamily="34" charset="0"/>
              </a:rPr>
              <a:t>Establishes your brand image</a:t>
            </a:r>
          </a:p>
          <a:p>
            <a:pPr lvl="1"/>
            <a:endParaRPr lang="en-US" sz="2200" dirty="0" smtClean="0">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Drive the reader to dig deeper</a:t>
            </a:r>
          </a:p>
          <a:p>
            <a:pPr lvl="1"/>
            <a:r>
              <a:rPr lang="en-US" sz="2200" dirty="0" smtClean="0">
                <a:latin typeface="Arial" pitchFamily="34" charset="0"/>
                <a:cs typeface="Arial" pitchFamily="34" charset="0"/>
              </a:rPr>
              <a:t>Preview of things to come</a:t>
            </a:r>
          </a:p>
          <a:p>
            <a:pPr lvl="1"/>
            <a:r>
              <a:rPr lang="en-US" sz="2200" dirty="0" smtClean="0">
                <a:latin typeface="Arial" pitchFamily="34" charset="0"/>
                <a:cs typeface="Arial" pitchFamily="34" charset="0"/>
              </a:rPr>
              <a:t>Engages them – sign-up box</a:t>
            </a:r>
          </a:p>
          <a:p>
            <a:pPr lvl="1"/>
            <a:endParaRPr lang="en-US" sz="2200" dirty="0" smtClean="0">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Effectively positions you</a:t>
            </a:r>
          </a:p>
          <a:p>
            <a:pPr lvl="1"/>
            <a:r>
              <a:rPr lang="en-US" sz="2200" dirty="0" smtClean="0">
                <a:latin typeface="Arial" pitchFamily="34" charset="0"/>
                <a:cs typeface="Arial" pitchFamily="34" charset="0"/>
              </a:rPr>
              <a:t>Right company/person</a:t>
            </a:r>
          </a:p>
          <a:p>
            <a:pPr lvl="1"/>
            <a:r>
              <a:rPr lang="en-US" sz="2200" dirty="0" smtClean="0">
                <a:latin typeface="Arial" pitchFamily="34" charset="0"/>
                <a:cs typeface="Arial" pitchFamily="34" charset="0"/>
              </a:rPr>
              <a:t>Right solutions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482849"/>
            <a:ext cx="8229599" cy="646331"/>
          </a:xfrm>
          <a:prstGeom prst="rect">
            <a:avLst/>
          </a:prstGeom>
          <a:noFill/>
        </p:spPr>
        <p:txBody>
          <a:bodyPr wrap="square" rtlCol="0">
            <a:spAutoFit/>
          </a:bodyPr>
          <a:lstStyle/>
          <a:p>
            <a:r>
              <a:rPr lang="en-US" dirty="0" smtClean="0"/>
              <a:t> </a:t>
            </a:r>
          </a:p>
          <a:p>
            <a:pPr>
              <a:buFont typeface="Wingdings" charset="2"/>
              <a:buChar char="u"/>
            </a:pPr>
            <a:endParaRPr lang="en-US" dirty="0" smtClean="0"/>
          </a:p>
        </p:txBody>
      </p:sp>
      <p:sp>
        <p:nvSpPr>
          <p:cNvPr id="5" name="Title 4"/>
          <p:cNvSpPr>
            <a:spLocks noGrp="1"/>
          </p:cNvSpPr>
          <p:nvPr>
            <p:ph type="title"/>
          </p:nvPr>
        </p:nvSpPr>
        <p:spPr/>
        <p:txBody>
          <a:bodyPr>
            <a:normAutofit/>
          </a:bodyPr>
          <a:lstStyle/>
          <a:p>
            <a:pPr algn="l"/>
            <a:r>
              <a:rPr lang="en-US" dirty="0" smtClean="0">
                <a:solidFill>
                  <a:srgbClr val="333F44"/>
                </a:solidFill>
                <a:latin typeface="Arial" pitchFamily="34" charset="0"/>
                <a:cs typeface="Arial" pitchFamily="34" charset="0"/>
              </a:rPr>
              <a:t>What We’ve Done</a:t>
            </a:r>
            <a:endParaRPr lang="en-US" dirty="0">
              <a:solidFill>
                <a:srgbClr val="333F44"/>
              </a:solidFill>
              <a:latin typeface="Arial" pitchFamily="34" charset="0"/>
              <a:cs typeface="Arial" pitchFamily="34" charset="0"/>
            </a:endParaRPr>
          </a:p>
        </p:txBody>
      </p:sp>
      <p:pic>
        <p:nvPicPr>
          <p:cNvPr id="7" name="Picture 6" descr="site3.jpg"/>
          <p:cNvPicPr>
            <a:picLocks noChangeAspect="1"/>
          </p:cNvPicPr>
          <p:nvPr/>
        </p:nvPicPr>
        <p:blipFill>
          <a:blip r:embed="rId3"/>
          <a:stretch>
            <a:fillRect/>
          </a:stretch>
        </p:blipFill>
        <p:spPr>
          <a:xfrm>
            <a:off x="3181350" y="1343025"/>
            <a:ext cx="2743200" cy="1959430"/>
          </a:xfrm>
          <a:prstGeom prst="rect">
            <a:avLst/>
          </a:prstGeom>
          <a:effectLst>
            <a:reflection blurRad="6350" stA="52000" endA="300" endPos="35000" dir="5400000" sy="-100000" algn="bl" rotWithShape="0"/>
          </a:effectLst>
        </p:spPr>
      </p:pic>
      <p:pic>
        <p:nvPicPr>
          <p:cNvPr id="9" name="Picture 8" descr="site4.jpg"/>
          <p:cNvPicPr>
            <a:picLocks noChangeAspect="1"/>
          </p:cNvPicPr>
          <p:nvPr/>
        </p:nvPicPr>
        <p:blipFill>
          <a:blip r:embed="rId4"/>
          <a:stretch>
            <a:fillRect/>
          </a:stretch>
        </p:blipFill>
        <p:spPr>
          <a:xfrm>
            <a:off x="5981700" y="1343025"/>
            <a:ext cx="2743200" cy="1959430"/>
          </a:xfrm>
          <a:prstGeom prst="rect">
            <a:avLst/>
          </a:prstGeom>
          <a:effectLst>
            <a:reflection blurRad="6350" stA="52000" endA="300" endPos="35000" dir="5400000" sy="-100000" algn="bl" rotWithShape="0"/>
          </a:effectLst>
        </p:spPr>
      </p:pic>
      <p:pic>
        <p:nvPicPr>
          <p:cNvPr id="11" name="Picture 10" descr="site6.jpg"/>
          <p:cNvPicPr>
            <a:picLocks noChangeAspect="1"/>
          </p:cNvPicPr>
          <p:nvPr/>
        </p:nvPicPr>
        <p:blipFill>
          <a:blip r:embed="rId5"/>
          <a:stretch>
            <a:fillRect/>
          </a:stretch>
        </p:blipFill>
        <p:spPr>
          <a:xfrm>
            <a:off x="342900" y="1343025"/>
            <a:ext cx="2743200" cy="1959430"/>
          </a:xfrm>
          <a:prstGeom prst="rect">
            <a:avLst/>
          </a:prstGeom>
          <a:effectLst>
            <a:reflection blurRad="6350" stA="52000" endA="300" endPos="35000" dir="5400000" sy="-100000" algn="bl" rotWithShape="0"/>
          </a:effectLst>
        </p:spPr>
      </p:pic>
      <p:sp>
        <p:nvSpPr>
          <p:cNvPr id="13" name="TextBox 12"/>
          <p:cNvSpPr txBox="1"/>
          <p:nvPr/>
        </p:nvSpPr>
        <p:spPr>
          <a:xfrm>
            <a:off x="342900" y="3857625"/>
            <a:ext cx="8382000" cy="2754600"/>
          </a:xfrm>
          <a:prstGeom prst="rect">
            <a:avLst/>
          </a:prstGeom>
          <a:noFill/>
        </p:spPr>
        <p:txBody>
          <a:bodyPr wrap="square" rtlCol="0">
            <a:spAutoFit/>
          </a:bodyPr>
          <a:lstStyle/>
          <a:p>
            <a:r>
              <a:rPr lang="en-US" sz="1100" dirty="0" smtClean="0">
                <a:latin typeface="Arial" pitchFamily="34" charset="0"/>
                <a:cs typeface="Arial" pitchFamily="34" charset="0"/>
              </a:rPr>
              <a:t>“We hired Andy and Angela to assist us in rebranding ourselves and in developing a marketing strategy. The engagement included creating a new brand identity and identifying our unique and distinguishing characteristics. They also rewrote our website and marketing materials to reflect our new direction and executed on the design work on our new corporate identity. Throughout the engagement, they were always available, completed assignments on a timely basis and were willing to go the extra mile for us. I can honestly say that they exceeded my expectations, which is a hard thing to do.”</a:t>
            </a:r>
          </a:p>
          <a:p>
            <a:r>
              <a:rPr lang="en-US" sz="1100" b="1" dirty="0" smtClean="0">
                <a:latin typeface="Arial" pitchFamily="34" charset="0"/>
                <a:cs typeface="Arial" pitchFamily="34" charset="0"/>
              </a:rPr>
              <a:t>Mark A. </a:t>
            </a:r>
            <a:r>
              <a:rPr lang="en-US" sz="1100" b="1" dirty="0" err="1" smtClean="0">
                <a:latin typeface="Arial" pitchFamily="34" charset="0"/>
                <a:cs typeface="Arial" pitchFamily="34" charset="0"/>
              </a:rPr>
              <a:t>Chandik</a:t>
            </a:r>
            <a:r>
              <a:rPr lang="en-US" sz="1100" b="1" dirty="0" smtClean="0">
                <a:latin typeface="Arial" pitchFamily="34" charset="0"/>
                <a:cs typeface="Arial" pitchFamily="34" charset="0"/>
              </a:rPr>
              <a:t> | Principal | FDP Wealth Management </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“Andy and Angela excel at asking the right questions as they solicit the information they need to </a:t>
            </a:r>
          </a:p>
          <a:p>
            <a:r>
              <a:rPr lang="en-US" sz="1100" dirty="0" smtClean="0">
                <a:latin typeface="Arial" pitchFamily="34" charset="0"/>
                <a:cs typeface="Arial" pitchFamily="34" charset="0"/>
              </a:rPr>
              <a:t>construct appropriate solutions. They are patient and accommodating to our needs and timelines </a:t>
            </a:r>
          </a:p>
          <a:p>
            <a:r>
              <a:rPr lang="en-US" sz="1100" dirty="0" smtClean="0">
                <a:latin typeface="Arial" pitchFamily="34" charset="0"/>
                <a:cs typeface="Arial" pitchFamily="34" charset="0"/>
              </a:rPr>
              <a:t>and able to work successfully with diverse personalities. The project was completed right the </a:t>
            </a:r>
          </a:p>
          <a:p>
            <a:r>
              <a:rPr lang="en-US" sz="1100" dirty="0" smtClean="0">
                <a:latin typeface="Arial" pitchFamily="34" charset="0"/>
                <a:cs typeface="Arial" pitchFamily="34" charset="0"/>
              </a:rPr>
              <a:t>first time. We were very happy with their work, and the feedback that we have received has </a:t>
            </a:r>
          </a:p>
          <a:p>
            <a:r>
              <a:rPr lang="en-US" sz="1100" dirty="0" smtClean="0">
                <a:latin typeface="Arial" pitchFamily="34" charset="0"/>
                <a:cs typeface="Arial" pitchFamily="34" charset="0"/>
              </a:rPr>
              <a:t>been quite positive. I recommend  them to anyone who is starting a financial services company.”</a:t>
            </a:r>
          </a:p>
          <a:p>
            <a:r>
              <a:rPr lang="en-US" sz="1100" b="1" dirty="0" smtClean="0">
                <a:latin typeface="Arial" pitchFamily="34" charset="0"/>
                <a:cs typeface="Arial" pitchFamily="34" charset="0"/>
              </a:rPr>
              <a:t>Neil Campbell | Founder + CEO | FUTR Family Management </a:t>
            </a:r>
          </a:p>
          <a:p>
            <a:endParaRPr lang="en-US" sz="12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482849"/>
            <a:ext cx="8229599" cy="646331"/>
          </a:xfrm>
          <a:prstGeom prst="rect">
            <a:avLst/>
          </a:prstGeom>
          <a:noFill/>
        </p:spPr>
        <p:txBody>
          <a:bodyPr wrap="square" rtlCol="0">
            <a:spAutoFit/>
          </a:bodyPr>
          <a:lstStyle/>
          <a:p>
            <a:r>
              <a:rPr lang="en-US" dirty="0" smtClean="0"/>
              <a:t> </a:t>
            </a:r>
          </a:p>
          <a:p>
            <a:pPr>
              <a:buFont typeface="Wingdings" charset="2"/>
              <a:buChar char="u"/>
            </a:pPr>
            <a:endParaRPr lang="en-US" dirty="0" smtClean="0"/>
          </a:p>
        </p:txBody>
      </p:sp>
      <p:sp>
        <p:nvSpPr>
          <p:cNvPr id="5" name="Title 4"/>
          <p:cNvSpPr>
            <a:spLocks noGrp="1"/>
          </p:cNvSpPr>
          <p:nvPr>
            <p:ph type="title"/>
          </p:nvPr>
        </p:nvSpPr>
        <p:spPr/>
        <p:txBody>
          <a:bodyPr/>
          <a:lstStyle/>
          <a:p>
            <a:pPr algn="l"/>
            <a:r>
              <a:rPr lang="en-US" dirty="0" smtClean="0">
                <a:solidFill>
                  <a:srgbClr val="333F44"/>
                </a:solidFill>
                <a:latin typeface="Arial" pitchFamily="34" charset="0"/>
                <a:cs typeface="Arial" pitchFamily="34" charset="0"/>
              </a:rPr>
              <a:t>Why Zenith?</a:t>
            </a:r>
            <a:endParaRPr lang="en-US" dirty="0">
              <a:solidFill>
                <a:srgbClr val="333F44"/>
              </a:solidFill>
              <a:latin typeface="Arial" pitchFamily="34" charset="0"/>
              <a:cs typeface="Arial" pitchFamily="34" charset="0"/>
            </a:endParaRPr>
          </a:p>
        </p:txBody>
      </p:sp>
      <p:sp>
        <p:nvSpPr>
          <p:cNvPr id="8" name="TextBox 7"/>
          <p:cNvSpPr txBox="1"/>
          <p:nvPr/>
        </p:nvSpPr>
        <p:spPr>
          <a:xfrm>
            <a:off x="457200" y="1417638"/>
            <a:ext cx="8229599" cy="4616648"/>
          </a:xfrm>
          <a:prstGeom prst="rect">
            <a:avLst/>
          </a:prstGeom>
          <a:noFill/>
        </p:spPr>
        <p:txBody>
          <a:bodyPr wrap="square" rtlCol="0">
            <a:spAutoFit/>
          </a:bodyPr>
          <a:lstStyle/>
          <a:p>
            <a:pPr>
              <a:buFont typeface="Wingdings" charset="2"/>
              <a:buChar char="Ø"/>
            </a:pPr>
            <a:endParaRPr lang="en-US" sz="2200" dirty="0" smtClean="0"/>
          </a:p>
          <a:p>
            <a:r>
              <a:rPr lang="en-US" sz="2000" dirty="0" smtClean="0">
                <a:solidFill>
                  <a:schemeClr val="accent3">
                    <a:lumMod val="75000"/>
                  </a:schemeClr>
                </a:solidFill>
                <a:latin typeface="Arial" pitchFamily="34" charset="0"/>
                <a:cs typeface="Arial" pitchFamily="34" charset="0"/>
              </a:rPr>
              <a:t>Current clients want the reassurance that they are partnered with professionals that deliver quality services free from conflicts of interest; prospects know that they have a wide choice of alternatives and they are taking the time to evaluate their alternatives. </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ZCG is a collaborative effort between two industry-leading firms that have combined their efforts to make the process as seamless as possible. Andy </a:t>
            </a:r>
            <a:r>
              <a:rPr lang="en-US" sz="1600" dirty="0" err="1" smtClean="0">
                <a:latin typeface="Arial" pitchFamily="34" charset="0"/>
                <a:cs typeface="Arial" pitchFamily="34" charset="0"/>
              </a:rPr>
              <a:t>Klausner</a:t>
            </a:r>
            <a:r>
              <a:rPr lang="en-US" sz="1600" dirty="0" smtClean="0">
                <a:latin typeface="Arial" pitchFamily="34" charset="0"/>
                <a:cs typeface="Arial" pitchFamily="34" charset="0"/>
              </a:rPr>
              <a:t>, Founder/Principal of AK Advisory Partners, has worked with financial services professionals for more than 25 years and has helped many firms and organizations with their branding efforts. Angela Nielsen, President/Creative Director of One Lily Web Solutions, is well known for her originality and prowess in the design industry, helping hundreds of clients in creating their websites, marketing collateral and corporate identities for over a decade.</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Visit ZenithCreativeGroup.com to download your free report…</a:t>
            </a:r>
          </a:p>
          <a:p>
            <a:r>
              <a:rPr lang="en-US" sz="1500" dirty="0" smtClean="0">
                <a:latin typeface="Arial" pitchFamily="34" charset="0"/>
                <a:cs typeface="Arial" pitchFamily="34" charset="0"/>
              </a:rPr>
              <a:t>7 Mistakes Website Owners Make, And How You Can Avoid Them. </a:t>
            </a:r>
          </a:p>
          <a:p>
            <a:pPr>
              <a:buFont typeface="Wingdings" pitchFamily="2" charset="2"/>
              <a:buChar char="v"/>
            </a:pPr>
            <a:endParaRPr lang="en-US"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4.jpg"/>
          <p:cNvPicPr>
            <a:picLocks noChangeAspect="1"/>
          </p:cNvPicPr>
          <p:nvPr/>
        </p:nvPicPr>
        <p:blipFill>
          <a:blip r:embed="rId3"/>
          <a:stretch>
            <a:fillRect/>
          </a:stretch>
        </p:blipFill>
        <p:spPr>
          <a:xfrm>
            <a:off x="8417" y="0"/>
            <a:ext cx="9144000" cy="6853227"/>
          </a:xfrm>
          <a:prstGeom prst="rect">
            <a:avLst/>
          </a:prstGeom>
        </p:spPr>
      </p:pic>
      <p:sp>
        <p:nvSpPr>
          <p:cNvPr id="6" name="TextBox 5"/>
          <p:cNvSpPr txBox="1"/>
          <p:nvPr/>
        </p:nvSpPr>
        <p:spPr>
          <a:xfrm>
            <a:off x="457200" y="1417638"/>
            <a:ext cx="8229599" cy="5047536"/>
          </a:xfrm>
          <a:prstGeom prst="rect">
            <a:avLst/>
          </a:prstGeom>
          <a:noFill/>
        </p:spPr>
        <p:txBody>
          <a:bodyPr wrap="square" rtlCol="0">
            <a:spAutoFit/>
          </a:bodyPr>
          <a:lstStyle/>
          <a:p>
            <a:pPr>
              <a:buFont typeface="Wingdings" charset="2"/>
              <a:buChar char="Ø"/>
            </a:pPr>
            <a:endParaRPr lang="en-US" sz="2200" dirty="0" smtClean="0"/>
          </a:p>
          <a:p>
            <a:pPr>
              <a:buFont typeface="Wingdings" pitchFamily="2" charset="2"/>
              <a:buChar char="v"/>
            </a:pPr>
            <a:r>
              <a:rPr lang="en-US" sz="2200" dirty="0" smtClean="0"/>
              <a:t> </a:t>
            </a:r>
            <a:r>
              <a:rPr lang="en-US" sz="2200" dirty="0" smtClean="0">
                <a:solidFill>
                  <a:schemeClr val="accent3">
                    <a:lumMod val="75000"/>
                  </a:schemeClr>
                </a:solidFill>
                <a:latin typeface="Arial" pitchFamily="34" charset="0"/>
                <a:cs typeface="Arial" pitchFamily="34" charset="0"/>
              </a:rPr>
              <a:t>Design – How a website looks and functions</a:t>
            </a:r>
          </a:p>
          <a:p>
            <a:pPr lvl="1"/>
            <a:r>
              <a:rPr lang="en-US" sz="2200" dirty="0" smtClean="0">
                <a:latin typeface="Arial" pitchFamily="34" charset="0"/>
                <a:cs typeface="Arial" pitchFamily="34" charset="0"/>
              </a:rPr>
              <a:t> Does it reflect your brand?</a:t>
            </a:r>
          </a:p>
          <a:p>
            <a:pPr lvl="1"/>
            <a:r>
              <a:rPr lang="en-US" sz="2200" dirty="0" smtClean="0">
                <a:latin typeface="Arial" pitchFamily="34" charset="0"/>
                <a:cs typeface="Arial" pitchFamily="34" charset="0"/>
              </a:rPr>
              <a:t> Is it easy to navigate? </a:t>
            </a:r>
          </a:p>
          <a:p>
            <a:pPr lvl="1"/>
            <a:endParaRPr lang="en-US" sz="2200" dirty="0" smtClean="0">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Content – What the text says and how it looks</a:t>
            </a:r>
          </a:p>
          <a:p>
            <a:pPr lvl="1"/>
            <a:r>
              <a:rPr lang="en-US" sz="2200" dirty="0" smtClean="0">
                <a:latin typeface="Arial" pitchFamily="34" charset="0"/>
                <a:cs typeface="Arial" pitchFamily="34" charset="0"/>
              </a:rPr>
              <a:t> Does it differentiate you?</a:t>
            </a:r>
          </a:p>
          <a:p>
            <a:pPr lvl="1"/>
            <a:r>
              <a:rPr lang="en-US" sz="2200" dirty="0" smtClean="0">
                <a:latin typeface="Arial" pitchFamily="34" charset="0"/>
                <a:cs typeface="Arial" pitchFamily="34" charset="0"/>
              </a:rPr>
              <a:t> Does it provide a solution?</a:t>
            </a:r>
          </a:p>
          <a:p>
            <a:pPr lvl="1"/>
            <a:endParaRPr lang="en-US" sz="2200" dirty="0" smtClean="0">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Design and Content are interrelated</a:t>
            </a:r>
          </a:p>
          <a:p>
            <a:pPr lvl="1"/>
            <a:r>
              <a:rPr lang="en-US" sz="2200" dirty="0" smtClean="0">
                <a:latin typeface="Arial" pitchFamily="34" charset="0"/>
                <a:cs typeface="Arial" pitchFamily="34" charset="0"/>
              </a:rPr>
              <a:t> Do they draw the readers eye in?</a:t>
            </a:r>
          </a:p>
          <a:p>
            <a:pPr lvl="1"/>
            <a:r>
              <a:rPr lang="en-US" sz="2200" dirty="0" smtClean="0">
                <a:latin typeface="Arial" pitchFamily="34" charset="0"/>
                <a:cs typeface="Arial" pitchFamily="34" charset="0"/>
              </a:rPr>
              <a:t> Is your message conveyed effectively? </a:t>
            </a:r>
          </a:p>
          <a:p>
            <a:pPr lvl="1">
              <a:buFont typeface="Wingdings" charset="2"/>
              <a:buChar char="Ø"/>
            </a:pPr>
            <a:endParaRPr lang="en-US" sz="2200" dirty="0" smtClean="0"/>
          </a:p>
          <a:p>
            <a:r>
              <a:rPr lang="en-US" dirty="0" smtClean="0"/>
              <a:t> </a:t>
            </a:r>
          </a:p>
          <a:p>
            <a:pPr>
              <a:buFont typeface="Wingdings" charset="2"/>
              <a:buChar char="u"/>
            </a:pPr>
            <a:endParaRPr lang="en-US" dirty="0" smtClean="0"/>
          </a:p>
        </p:txBody>
      </p:sp>
      <p:sp>
        <p:nvSpPr>
          <p:cNvPr id="5" name="Title 4"/>
          <p:cNvSpPr>
            <a:spLocks noGrp="1"/>
          </p:cNvSpPr>
          <p:nvPr>
            <p:ph type="title"/>
          </p:nvPr>
        </p:nvSpPr>
        <p:spPr/>
        <p:txBody>
          <a:bodyPr/>
          <a:lstStyle/>
          <a:p>
            <a:pPr algn="l"/>
            <a:r>
              <a:rPr lang="en-US" dirty="0" smtClean="0">
                <a:solidFill>
                  <a:srgbClr val="333F44"/>
                </a:solidFill>
                <a:latin typeface="Arial" pitchFamily="34" charset="0"/>
                <a:cs typeface="Arial" pitchFamily="34" charset="0"/>
              </a:rPr>
              <a:t>Successful Advisor Websites</a:t>
            </a:r>
            <a:endParaRPr lang="en-US" dirty="0">
              <a:solidFill>
                <a:srgbClr val="333F44"/>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482849"/>
            <a:ext cx="8229599" cy="646331"/>
          </a:xfrm>
          <a:prstGeom prst="rect">
            <a:avLst/>
          </a:prstGeom>
          <a:noFill/>
        </p:spPr>
        <p:txBody>
          <a:bodyPr wrap="square" rtlCol="0">
            <a:spAutoFit/>
          </a:bodyPr>
          <a:lstStyle/>
          <a:p>
            <a:r>
              <a:rPr lang="en-US" dirty="0" smtClean="0"/>
              <a:t> </a:t>
            </a:r>
          </a:p>
          <a:p>
            <a:pPr>
              <a:buFont typeface="Wingdings" charset="2"/>
              <a:buChar char="u"/>
            </a:pPr>
            <a:endParaRPr lang="en-US" dirty="0" smtClean="0"/>
          </a:p>
        </p:txBody>
      </p:sp>
      <p:sp>
        <p:nvSpPr>
          <p:cNvPr id="5" name="Title 4"/>
          <p:cNvSpPr>
            <a:spLocks noGrp="1"/>
          </p:cNvSpPr>
          <p:nvPr>
            <p:ph type="title"/>
          </p:nvPr>
        </p:nvSpPr>
        <p:spPr/>
        <p:txBody>
          <a:bodyPr/>
          <a:lstStyle/>
          <a:p>
            <a:pPr algn="l"/>
            <a:r>
              <a:rPr lang="en-US" dirty="0" smtClean="0">
                <a:solidFill>
                  <a:srgbClr val="333F44"/>
                </a:solidFill>
                <a:latin typeface="Arial" pitchFamily="34" charset="0"/>
                <a:cs typeface="Arial" pitchFamily="34" charset="0"/>
              </a:rPr>
              <a:t>Why Does Design Matter?</a:t>
            </a:r>
            <a:endParaRPr lang="en-US" dirty="0">
              <a:latin typeface="Arial" pitchFamily="34" charset="0"/>
              <a:cs typeface="Arial" pitchFamily="34" charset="0"/>
            </a:endParaRPr>
          </a:p>
        </p:txBody>
      </p:sp>
      <p:sp>
        <p:nvSpPr>
          <p:cNvPr id="8" name="TextBox 7"/>
          <p:cNvSpPr txBox="1"/>
          <p:nvPr/>
        </p:nvSpPr>
        <p:spPr>
          <a:xfrm>
            <a:off x="457200" y="1417638"/>
            <a:ext cx="8229599" cy="2123658"/>
          </a:xfrm>
          <a:prstGeom prst="rect">
            <a:avLst/>
          </a:prstGeom>
          <a:noFill/>
        </p:spPr>
        <p:txBody>
          <a:bodyPr wrap="square" rtlCol="0">
            <a:spAutoFit/>
          </a:bodyPr>
          <a:lstStyle/>
          <a:p>
            <a:pPr>
              <a:buFont typeface="Wingdings" charset="2"/>
              <a:buChar char="Ø"/>
            </a:pPr>
            <a:endParaRPr lang="en-US" sz="2200" dirty="0" smtClean="0"/>
          </a:p>
          <a:p>
            <a:pPr>
              <a:buFont typeface="Wingdings" pitchFamily="2" charset="2"/>
              <a:buChar char="v"/>
            </a:pPr>
            <a:r>
              <a:rPr lang="en-US" sz="2200" dirty="0" smtClean="0"/>
              <a:t> </a:t>
            </a:r>
            <a:r>
              <a:rPr lang="en-US" sz="2200" dirty="0" smtClean="0">
                <a:solidFill>
                  <a:schemeClr val="accent3">
                    <a:lumMod val="75000"/>
                  </a:schemeClr>
                </a:solidFill>
                <a:latin typeface="Arial" pitchFamily="34" charset="0"/>
                <a:cs typeface="Arial" pitchFamily="34" charset="0"/>
              </a:rPr>
              <a:t>The blink of an eye, 1/20</a:t>
            </a:r>
            <a:r>
              <a:rPr lang="en-US" sz="2200" baseline="30000" dirty="0" smtClean="0">
                <a:solidFill>
                  <a:schemeClr val="accent3">
                    <a:lumMod val="75000"/>
                  </a:schemeClr>
                </a:solidFill>
                <a:latin typeface="Arial" pitchFamily="34" charset="0"/>
                <a:cs typeface="Arial" pitchFamily="34" charset="0"/>
              </a:rPr>
              <a:t>th</a:t>
            </a:r>
            <a:r>
              <a:rPr lang="en-US" sz="2200" dirty="0" smtClean="0">
                <a:solidFill>
                  <a:schemeClr val="accent3">
                    <a:lumMod val="75000"/>
                  </a:schemeClr>
                </a:solidFill>
                <a:latin typeface="Arial" pitchFamily="34" charset="0"/>
                <a:cs typeface="Arial" pitchFamily="34" charset="0"/>
              </a:rPr>
              <a:t> of a second</a:t>
            </a:r>
          </a:p>
          <a:p>
            <a:pPr>
              <a:buFont typeface="Wingdings" pitchFamily="2" charset="2"/>
              <a:buChar char="v"/>
            </a:pPr>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If the first impression is negative, you’ll drive people off</a:t>
            </a:r>
          </a:p>
          <a:p>
            <a:pPr lvl="1"/>
            <a:r>
              <a:rPr lang="en-US" sz="2200" dirty="0" smtClean="0">
                <a:latin typeface="Arial" pitchFamily="34" charset="0"/>
                <a:cs typeface="Arial" pitchFamily="34" charset="0"/>
              </a:rPr>
              <a:t>Studies prove subconscious decision</a:t>
            </a:r>
          </a:p>
          <a:p>
            <a:pPr lvl="1"/>
            <a:r>
              <a:rPr lang="en-US" sz="2200" dirty="0" smtClean="0">
                <a:latin typeface="Arial" pitchFamily="34" charset="0"/>
                <a:cs typeface="Arial" pitchFamily="34" charset="0"/>
              </a:rPr>
              <a:t>Visitors will leave, and not know why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482849"/>
            <a:ext cx="8229599" cy="646331"/>
          </a:xfrm>
          <a:prstGeom prst="rect">
            <a:avLst/>
          </a:prstGeom>
          <a:noFill/>
        </p:spPr>
        <p:txBody>
          <a:bodyPr wrap="square" rtlCol="0">
            <a:spAutoFit/>
          </a:bodyPr>
          <a:lstStyle/>
          <a:p>
            <a:r>
              <a:rPr lang="en-US" dirty="0" smtClean="0"/>
              <a:t> </a:t>
            </a:r>
          </a:p>
          <a:p>
            <a:pPr>
              <a:buFont typeface="Wingdings" charset="2"/>
              <a:buChar char="u"/>
            </a:pPr>
            <a:endParaRPr lang="en-US" dirty="0" smtClean="0"/>
          </a:p>
        </p:txBody>
      </p:sp>
      <p:sp>
        <p:nvSpPr>
          <p:cNvPr id="5" name="Title 4"/>
          <p:cNvSpPr>
            <a:spLocks noGrp="1"/>
          </p:cNvSpPr>
          <p:nvPr>
            <p:ph type="title"/>
          </p:nvPr>
        </p:nvSpPr>
        <p:spPr/>
        <p:txBody>
          <a:bodyPr/>
          <a:lstStyle/>
          <a:p>
            <a:pPr algn="l"/>
            <a:r>
              <a:rPr lang="en-US" dirty="0" smtClean="0">
                <a:solidFill>
                  <a:srgbClr val="333F44"/>
                </a:solidFill>
                <a:latin typeface="Arial" pitchFamily="34" charset="0"/>
                <a:cs typeface="Arial" pitchFamily="34" charset="0"/>
              </a:rPr>
              <a:t>Components Of Good Design</a:t>
            </a:r>
            <a:endParaRPr lang="en-US" dirty="0">
              <a:latin typeface="Arial" pitchFamily="34" charset="0"/>
              <a:cs typeface="Arial" pitchFamily="34" charset="0"/>
            </a:endParaRPr>
          </a:p>
        </p:txBody>
      </p:sp>
      <p:sp>
        <p:nvSpPr>
          <p:cNvPr id="8" name="TextBox 7"/>
          <p:cNvSpPr txBox="1"/>
          <p:nvPr/>
        </p:nvSpPr>
        <p:spPr>
          <a:xfrm>
            <a:off x="457200" y="1417638"/>
            <a:ext cx="8229599" cy="3816429"/>
          </a:xfrm>
          <a:prstGeom prst="rect">
            <a:avLst/>
          </a:prstGeom>
          <a:noFill/>
        </p:spPr>
        <p:txBody>
          <a:bodyPr wrap="square" rtlCol="0">
            <a:spAutoFit/>
          </a:bodyPr>
          <a:lstStyle/>
          <a:p>
            <a:pPr>
              <a:buFont typeface="Wingdings" charset="2"/>
              <a:buChar char="Ø"/>
            </a:pPr>
            <a:endParaRPr lang="en-US" sz="2200" dirty="0" smtClean="0"/>
          </a:p>
          <a:p>
            <a:pPr>
              <a:buFont typeface="Wingdings" pitchFamily="2" charset="2"/>
              <a:buChar char="v"/>
            </a:pPr>
            <a:r>
              <a:rPr lang="en-US" sz="2200" dirty="0" smtClean="0"/>
              <a:t> </a:t>
            </a:r>
            <a:r>
              <a:rPr lang="en-US" sz="2200" dirty="0" smtClean="0">
                <a:solidFill>
                  <a:schemeClr val="accent3">
                    <a:lumMod val="75000"/>
                  </a:schemeClr>
                </a:solidFill>
                <a:latin typeface="Arial" pitchFamily="34" charset="0"/>
                <a:cs typeface="Arial" pitchFamily="34" charset="0"/>
              </a:rPr>
              <a:t>Professional logo</a:t>
            </a:r>
          </a:p>
          <a:p>
            <a:pPr>
              <a:buFont typeface="Wingdings" pitchFamily="2" charset="2"/>
              <a:buChar char="v"/>
            </a:pPr>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Compelling color palette</a:t>
            </a:r>
          </a:p>
          <a:p>
            <a:pPr>
              <a:buFont typeface="Wingdings" pitchFamily="2" charset="2"/>
              <a:buChar char="v"/>
            </a:pPr>
            <a:endParaRPr lang="en-US" sz="2200" dirty="0" smtClean="0">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Clean navigation</a:t>
            </a:r>
          </a:p>
          <a:p>
            <a:pPr>
              <a:buFont typeface="Wingdings" pitchFamily="2" charset="2"/>
              <a:buChar char="v"/>
            </a:pPr>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Clear layout</a:t>
            </a:r>
          </a:p>
          <a:p>
            <a:pPr>
              <a:buFont typeface="Wingdings" pitchFamily="2" charset="2"/>
              <a:buChar char="v"/>
            </a:pPr>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Simple direction to next steps</a:t>
            </a:r>
          </a:p>
          <a:p>
            <a:endParaRPr lang="en-US" sz="2200" dirty="0" smtClean="0">
              <a:solidFill>
                <a:schemeClr val="accent3">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482849"/>
            <a:ext cx="8229599" cy="646331"/>
          </a:xfrm>
          <a:prstGeom prst="rect">
            <a:avLst/>
          </a:prstGeom>
          <a:noFill/>
        </p:spPr>
        <p:txBody>
          <a:bodyPr wrap="square" rtlCol="0">
            <a:spAutoFit/>
          </a:bodyPr>
          <a:lstStyle/>
          <a:p>
            <a:r>
              <a:rPr lang="en-US" dirty="0" smtClean="0"/>
              <a:t> </a:t>
            </a:r>
          </a:p>
          <a:p>
            <a:pPr>
              <a:buFont typeface="Wingdings" charset="2"/>
              <a:buChar char="u"/>
            </a:pPr>
            <a:endParaRPr lang="en-US" dirty="0" smtClean="0"/>
          </a:p>
        </p:txBody>
      </p:sp>
      <p:sp>
        <p:nvSpPr>
          <p:cNvPr id="5" name="Title 4"/>
          <p:cNvSpPr>
            <a:spLocks noGrp="1"/>
          </p:cNvSpPr>
          <p:nvPr>
            <p:ph type="title"/>
          </p:nvPr>
        </p:nvSpPr>
        <p:spPr/>
        <p:txBody>
          <a:bodyPr/>
          <a:lstStyle/>
          <a:p>
            <a:pPr algn="l"/>
            <a:r>
              <a:rPr lang="en-US" dirty="0" smtClean="0">
                <a:solidFill>
                  <a:srgbClr val="333F44"/>
                </a:solidFill>
                <a:latin typeface="Arial" pitchFamily="34" charset="0"/>
                <a:cs typeface="Arial" pitchFamily="34" charset="0"/>
              </a:rPr>
              <a:t>Good Design</a:t>
            </a:r>
            <a:endParaRPr lang="en-US" dirty="0">
              <a:latin typeface="Arial" pitchFamily="34" charset="0"/>
              <a:cs typeface="Arial" pitchFamily="34" charset="0"/>
            </a:endParaRPr>
          </a:p>
        </p:txBody>
      </p:sp>
      <p:pic>
        <p:nvPicPr>
          <p:cNvPr id="17" name="Picture 16" descr="site2.jpg"/>
          <p:cNvPicPr>
            <a:picLocks noChangeAspect="1"/>
          </p:cNvPicPr>
          <p:nvPr/>
        </p:nvPicPr>
        <p:blipFill>
          <a:blip r:embed="rId3"/>
          <a:stretch>
            <a:fillRect/>
          </a:stretch>
        </p:blipFill>
        <p:spPr>
          <a:xfrm>
            <a:off x="1883739" y="1281415"/>
            <a:ext cx="4544920" cy="4794891"/>
          </a:xfrm>
          <a:prstGeom prst="rect">
            <a:avLst/>
          </a:prstGeom>
        </p:spPr>
      </p:pic>
      <p:sp>
        <p:nvSpPr>
          <p:cNvPr id="13" name="Line Callout 1 12"/>
          <p:cNvSpPr/>
          <p:nvPr/>
        </p:nvSpPr>
        <p:spPr>
          <a:xfrm>
            <a:off x="6934200" y="728966"/>
            <a:ext cx="1593347" cy="711842"/>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Clean</a:t>
            </a:r>
          </a:p>
          <a:p>
            <a:pPr algn="ctr"/>
            <a:r>
              <a:rPr lang="en-US" dirty="0" smtClean="0"/>
              <a:t>Navigation</a:t>
            </a:r>
            <a:endParaRPr lang="en-US" dirty="0"/>
          </a:p>
        </p:txBody>
      </p:sp>
      <p:sp>
        <p:nvSpPr>
          <p:cNvPr id="15" name="Line Callout 1 14"/>
          <p:cNvSpPr/>
          <p:nvPr/>
        </p:nvSpPr>
        <p:spPr>
          <a:xfrm>
            <a:off x="6877050" y="4412608"/>
            <a:ext cx="1593347" cy="711842"/>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Simple</a:t>
            </a:r>
          </a:p>
          <a:p>
            <a:pPr algn="ctr"/>
            <a:r>
              <a:rPr lang="en-US" dirty="0" smtClean="0"/>
              <a:t>Call To Action</a:t>
            </a:r>
            <a:endParaRPr lang="en-US" dirty="0"/>
          </a:p>
        </p:txBody>
      </p:sp>
      <p:sp>
        <p:nvSpPr>
          <p:cNvPr id="14" name="Line Callout 1 13"/>
          <p:cNvSpPr/>
          <p:nvPr/>
        </p:nvSpPr>
        <p:spPr>
          <a:xfrm flipH="1">
            <a:off x="123825" y="4438007"/>
            <a:ext cx="1593347" cy="711842"/>
          </a:xfrm>
          <a:prstGeom prst="borderCallout1">
            <a:avLst>
              <a:gd name="adj1" fmla="val 18750"/>
              <a:gd name="adj2" fmla="val -8333"/>
              <a:gd name="adj3" fmla="val -53422"/>
              <a:gd name="adj4" fmla="val -203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Clear</a:t>
            </a:r>
          </a:p>
          <a:p>
            <a:pPr algn="ctr"/>
            <a:r>
              <a:rPr lang="en-US" dirty="0" smtClean="0"/>
              <a:t>Layout</a:t>
            </a:r>
            <a:endParaRPr lang="en-US" dirty="0"/>
          </a:p>
        </p:txBody>
      </p:sp>
      <p:sp>
        <p:nvSpPr>
          <p:cNvPr id="12" name="Line Callout 1 11"/>
          <p:cNvSpPr/>
          <p:nvPr/>
        </p:nvSpPr>
        <p:spPr>
          <a:xfrm flipH="1">
            <a:off x="123825" y="2155503"/>
            <a:ext cx="1593347" cy="711842"/>
          </a:xfrm>
          <a:prstGeom prst="borderCallout1">
            <a:avLst>
              <a:gd name="adj1" fmla="val 18750"/>
              <a:gd name="adj2" fmla="val -8333"/>
              <a:gd name="adj3" fmla="val -29336"/>
              <a:gd name="adj4" fmla="val -156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Professional Logo</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482849"/>
            <a:ext cx="8229599" cy="646331"/>
          </a:xfrm>
          <a:prstGeom prst="rect">
            <a:avLst/>
          </a:prstGeom>
          <a:noFill/>
        </p:spPr>
        <p:txBody>
          <a:bodyPr wrap="square" rtlCol="0">
            <a:spAutoFit/>
          </a:bodyPr>
          <a:lstStyle/>
          <a:p>
            <a:r>
              <a:rPr lang="en-US" dirty="0" smtClean="0"/>
              <a:t> </a:t>
            </a:r>
          </a:p>
          <a:p>
            <a:pPr>
              <a:buFont typeface="Wingdings" charset="2"/>
              <a:buChar char="u"/>
            </a:pPr>
            <a:endParaRPr lang="en-US" dirty="0" smtClean="0"/>
          </a:p>
        </p:txBody>
      </p:sp>
      <p:sp>
        <p:nvSpPr>
          <p:cNvPr id="5" name="Title 4"/>
          <p:cNvSpPr>
            <a:spLocks noGrp="1"/>
          </p:cNvSpPr>
          <p:nvPr>
            <p:ph type="title"/>
          </p:nvPr>
        </p:nvSpPr>
        <p:spPr/>
        <p:txBody>
          <a:bodyPr/>
          <a:lstStyle/>
          <a:p>
            <a:pPr algn="l"/>
            <a:r>
              <a:rPr lang="en-US" dirty="0" smtClean="0">
                <a:solidFill>
                  <a:srgbClr val="333F44"/>
                </a:solidFill>
                <a:latin typeface="Arial" pitchFamily="34" charset="0"/>
                <a:cs typeface="Arial" pitchFamily="34" charset="0"/>
              </a:rPr>
              <a:t>Website Don’ts</a:t>
            </a:r>
            <a:endParaRPr lang="en-US" dirty="0">
              <a:latin typeface="Arial" pitchFamily="34" charset="0"/>
              <a:cs typeface="Arial" pitchFamily="34" charset="0"/>
            </a:endParaRPr>
          </a:p>
        </p:txBody>
      </p:sp>
      <p:sp>
        <p:nvSpPr>
          <p:cNvPr id="8" name="TextBox 7"/>
          <p:cNvSpPr txBox="1"/>
          <p:nvPr/>
        </p:nvSpPr>
        <p:spPr>
          <a:xfrm>
            <a:off x="457200" y="1417638"/>
            <a:ext cx="8229599" cy="4154984"/>
          </a:xfrm>
          <a:prstGeom prst="rect">
            <a:avLst/>
          </a:prstGeom>
          <a:noFill/>
        </p:spPr>
        <p:txBody>
          <a:bodyPr wrap="square" rtlCol="0">
            <a:spAutoFit/>
          </a:bodyPr>
          <a:lstStyle/>
          <a:p>
            <a:pPr>
              <a:buFont typeface="Wingdings" charset="2"/>
              <a:buChar char="Ø"/>
            </a:pPr>
            <a:endParaRPr lang="en-US" sz="2200" dirty="0" smtClean="0"/>
          </a:p>
          <a:p>
            <a:pPr>
              <a:buFont typeface="Wingdings" pitchFamily="2" charset="2"/>
              <a:buChar char="v"/>
            </a:pPr>
            <a:r>
              <a:rPr lang="en-US" sz="2200" dirty="0" smtClean="0"/>
              <a:t> </a:t>
            </a:r>
            <a:r>
              <a:rPr lang="en-US" sz="2200" dirty="0" smtClean="0">
                <a:solidFill>
                  <a:schemeClr val="accent3">
                    <a:lumMod val="75000"/>
                  </a:schemeClr>
                </a:solidFill>
                <a:latin typeface="Arial" pitchFamily="34" charset="0"/>
                <a:cs typeface="Arial" pitchFamily="34" charset="0"/>
              </a:rPr>
              <a:t>Unprofessional logo</a:t>
            </a:r>
          </a:p>
          <a:p>
            <a:pPr>
              <a:buFont typeface="Wingdings" pitchFamily="2" charset="2"/>
              <a:buChar char="v"/>
            </a:pPr>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Pixilated (blurry) graphics</a:t>
            </a:r>
          </a:p>
          <a:p>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Music or video that plays on site load  </a:t>
            </a:r>
          </a:p>
          <a:p>
            <a:pPr>
              <a:buFont typeface="Wingdings" pitchFamily="2" charset="2"/>
              <a:buChar char="v"/>
            </a:pPr>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Built in all flash</a:t>
            </a:r>
          </a:p>
          <a:p>
            <a:pPr>
              <a:buFont typeface="Wingdings" pitchFamily="2" charset="2"/>
              <a:buChar char="v"/>
            </a:pPr>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Unattractive color palette</a:t>
            </a:r>
          </a:p>
          <a:p>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Not answering WIIFM above the fold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482849"/>
            <a:ext cx="8229599" cy="646331"/>
          </a:xfrm>
          <a:prstGeom prst="rect">
            <a:avLst/>
          </a:prstGeom>
          <a:noFill/>
        </p:spPr>
        <p:txBody>
          <a:bodyPr wrap="square" rtlCol="0">
            <a:spAutoFit/>
          </a:bodyPr>
          <a:lstStyle/>
          <a:p>
            <a:r>
              <a:rPr lang="en-US" dirty="0" smtClean="0"/>
              <a:t> </a:t>
            </a:r>
          </a:p>
          <a:p>
            <a:pPr>
              <a:buFont typeface="Wingdings" charset="2"/>
              <a:buChar char="u"/>
            </a:pPr>
            <a:endParaRPr lang="en-US" dirty="0" smtClean="0"/>
          </a:p>
        </p:txBody>
      </p:sp>
      <p:sp>
        <p:nvSpPr>
          <p:cNvPr id="5" name="Title 4"/>
          <p:cNvSpPr>
            <a:spLocks noGrp="1"/>
          </p:cNvSpPr>
          <p:nvPr>
            <p:ph type="title"/>
          </p:nvPr>
        </p:nvSpPr>
        <p:spPr/>
        <p:txBody>
          <a:bodyPr/>
          <a:lstStyle/>
          <a:p>
            <a:pPr algn="l"/>
            <a:r>
              <a:rPr lang="en-US" dirty="0" smtClean="0">
                <a:solidFill>
                  <a:srgbClr val="333F44"/>
                </a:solidFill>
                <a:latin typeface="Arial" pitchFamily="34" charset="0"/>
                <a:cs typeface="Arial" pitchFamily="34" charset="0"/>
              </a:rPr>
              <a:t>Why Does Content Matter?</a:t>
            </a:r>
            <a:endParaRPr lang="en-US" dirty="0">
              <a:latin typeface="Arial" pitchFamily="34" charset="0"/>
              <a:cs typeface="Arial" pitchFamily="34" charset="0"/>
            </a:endParaRPr>
          </a:p>
        </p:txBody>
      </p:sp>
      <p:sp>
        <p:nvSpPr>
          <p:cNvPr id="8" name="TextBox 7"/>
          <p:cNvSpPr txBox="1"/>
          <p:nvPr/>
        </p:nvSpPr>
        <p:spPr>
          <a:xfrm>
            <a:off x="457200" y="1417638"/>
            <a:ext cx="8229599" cy="3816429"/>
          </a:xfrm>
          <a:prstGeom prst="rect">
            <a:avLst/>
          </a:prstGeom>
          <a:noFill/>
        </p:spPr>
        <p:txBody>
          <a:bodyPr wrap="square" rtlCol="0">
            <a:spAutoFit/>
          </a:bodyPr>
          <a:lstStyle/>
          <a:p>
            <a:pPr>
              <a:buFont typeface="Wingdings" charset="2"/>
              <a:buChar char="Ø"/>
            </a:pPr>
            <a:endParaRPr lang="en-US" sz="2200" dirty="0" smtClean="0"/>
          </a:p>
          <a:p>
            <a:pPr>
              <a:buFont typeface="Wingdings" pitchFamily="2" charset="2"/>
              <a:buChar char="v"/>
            </a:pPr>
            <a:r>
              <a:rPr lang="en-US" sz="2200" dirty="0" smtClean="0"/>
              <a:t> </a:t>
            </a:r>
            <a:r>
              <a:rPr lang="en-US" sz="2200" dirty="0" smtClean="0">
                <a:solidFill>
                  <a:schemeClr val="accent3">
                    <a:lumMod val="75000"/>
                  </a:schemeClr>
                </a:solidFill>
                <a:latin typeface="Arial" pitchFamily="34" charset="0"/>
                <a:cs typeface="Arial" pitchFamily="34" charset="0"/>
              </a:rPr>
              <a:t>You only have 10 seconds to engage the reader</a:t>
            </a:r>
          </a:p>
          <a:p>
            <a:pPr>
              <a:buFont typeface="Wingdings" pitchFamily="2" charset="2"/>
              <a:buChar char="v"/>
            </a:pPr>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The reader must feel compelled to stay</a:t>
            </a:r>
          </a:p>
          <a:p>
            <a:pPr lvl="1"/>
            <a:r>
              <a:rPr lang="en-US" sz="2200" dirty="0" smtClean="0">
                <a:latin typeface="Arial" pitchFamily="34" charset="0"/>
                <a:cs typeface="Arial" pitchFamily="34" charset="0"/>
              </a:rPr>
              <a:t>What you do</a:t>
            </a:r>
          </a:p>
          <a:p>
            <a:pPr lvl="1"/>
            <a:r>
              <a:rPr lang="en-US" sz="2200" dirty="0" smtClean="0">
                <a:latin typeface="Arial" pitchFamily="34" charset="0"/>
                <a:cs typeface="Arial" pitchFamily="34" charset="0"/>
              </a:rPr>
              <a:t>Who you help</a:t>
            </a:r>
          </a:p>
          <a:p>
            <a:pPr lvl="1"/>
            <a:r>
              <a:rPr lang="en-US" sz="2200" dirty="0" smtClean="0">
                <a:latin typeface="Arial" pitchFamily="34" charset="0"/>
                <a:cs typeface="Arial" pitchFamily="34" charset="0"/>
              </a:rPr>
              <a:t>Why you’re different</a:t>
            </a:r>
          </a:p>
          <a:p>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People scan – they don’t read </a:t>
            </a:r>
          </a:p>
          <a:p>
            <a:pPr>
              <a:buFont typeface="Wingdings" pitchFamily="2" charset="2"/>
              <a:buChar char="v"/>
            </a:pPr>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You only get one chance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482849"/>
            <a:ext cx="8229599" cy="646331"/>
          </a:xfrm>
          <a:prstGeom prst="rect">
            <a:avLst/>
          </a:prstGeom>
          <a:noFill/>
        </p:spPr>
        <p:txBody>
          <a:bodyPr wrap="square" rtlCol="0">
            <a:spAutoFit/>
          </a:bodyPr>
          <a:lstStyle/>
          <a:p>
            <a:r>
              <a:rPr lang="en-US" dirty="0" smtClean="0"/>
              <a:t> </a:t>
            </a:r>
          </a:p>
          <a:p>
            <a:pPr>
              <a:buFont typeface="Wingdings" charset="2"/>
              <a:buChar char="u"/>
            </a:pPr>
            <a:endParaRPr lang="en-US" dirty="0" smtClean="0"/>
          </a:p>
        </p:txBody>
      </p:sp>
      <p:sp>
        <p:nvSpPr>
          <p:cNvPr id="5" name="Title 4"/>
          <p:cNvSpPr>
            <a:spLocks noGrp="1"/>
          </p:cNvSpPr>
          <p:nvPr>
            <p:ph type="title"/>
          </p:nvPr>
        </p:nvSpPr>
        <p:spPr/>
        <p:txBody>
          <a:bodyPr/>
          <a:lstStyle/>
          <a:p>
            <a:pPr algn="l"/>
            <a:r>
              <a:rPr lang="en-US" dirty="0" smtClean="0">
                <a:solidFill>
                  <a:srgbClr val="333F44"/>
                </a:solidFill>
                <a:latin typeface="Arial" pitchFamily="34" charset="0"/>
                <a:cs typeface="Arial" pitchFamily="34" charset="0"/>
              </a:rPr>
              <a:t>Effective Content Is…</a:t>
            </a:r>
            <a:endParaRPr lang="en-US" dirty="0">
              <a:solidFill>
                <a:srgbClr val="333F44"/>
              </a:solidFill>
              <a:latin typeface="Arial" pitchFamily="34" charset="0"/>
              <a:cs typeface="Arial" pitchFamily="34" charset="0"/>
            </a:endParaRPr>
          </a:p>
        </p:txBody>
      </p:sp>
      <p:sp>
        <p:nvSpPr>
          <p:cNvPr id="8" name="TextBox 7"/>
          <p:cNvSpPr txBox="1"/>
          <p:nvPr/>
        </p:nvSpPr>
        <p:spPr>
          <a:xfrm>
            <a:off x="457200" y="1417638"/>
            <a:ext cx="8229599" cy="4493538"/>
          </a:xfrm>
          <a:prstGeom prst="rect">
            <a:avLst/>
          </a:prstGeom>
          <a:noFill/>
        </p:spPr>
        <p:txBody>
          <a:bodyPr wrap="square" rtlCol="0">
            <a:spAutoFit/>
          </a:bodyPr>
          <a:lstStyle/>
          <a:p>
            <a:pPr>
              <a:buFont typeface="Wingdings" charset="2"/>
              <a:buChar char="Ø"/>
            </a:pPr>
            <a:endParaRPr lang="en-US" sz="2200" dirty="0" smtClean="0"/>
          </a:p>
          <a:p>
            <a:pPr>
              <a:buFont typeface="Wingdings" pitchFamily="2" charset="2"/>
              <a:buChar char="v"/>
            </a:pPr>
            <a:r>
              <a:rPr lang="en-US" sz="2200" dirty="0" smtClean="0"/>
              <a:t> </a:t>
            </a:r>
            <a:r>
              <a:rPr lang="en-US" sz="2200" dirty="0" smtClean="0">
                <a:solidFill>
                  <a:schemeClr val="accent3">
                    <a:lumMod val="75000"/>
                  </a:schemeClr>
                </a:solidFill>
                <a:latin typeface="Arial" pitchFamily="34" charset="0"/>
                <a:cs typeface="Arial" pitchFamily="34" charset="0"/>
              </a:rPr>
              <a:t>Rich and exciting</a:t>
            </a:r>
          </a:p>
          <a:p>
            <a:pPr>
              <a:buFont typeface="Wingdings" pitchFamily="2" charset="2"/>
              <a:buChar char="v"/>
            </a:pPr>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Eye-catching</a:t>
            </a:r>
          </a:p>
          <a:p>
            <a:pPr lvl="1"/>
            <a:r>
              <a:rPr lang="en-US" sz="2200" dirty="0" smtClean="0">
                <a:latin typeface="Arial" pitchFamily="34" charset="0"/>
                <a:cs typeface="Arial" pitchFamily="34" charset="0"/>
              </a:rPr>
              <a:t>Headlines</a:t>
            </a:r>
          </a:p>
          <a:p>
            <a:pPr lvl="1"/>
            <a:r>
              <a:rPr lang="en-US" sz="2200" dirty="0" smtClean="0">
                <a:latin typeface="Arial" pitchFamily="34" charset="0"/>
                <a:cs typeface="Arial" pitchFamily="34" charset="0"/>
              </a:rPr>
              <a:t>Graphics/Bullet points</a:t>
            </a:r>
          </a:p>
          <a:p>
            <a:pPr lvl="1"/>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Concise</a:t>
            </a:r>
          </a:p>
          <a:p>
            <a:pPr lvl="1"/>
            <a:r>
              <a:rPr lang="en-US" sz="2200" dirty="0" smtClean="0">
                <a:latin typeface="Arial" pitchFamily="34" charset="0"/>
                <a:cs typeface="Arial" pitchFamily="34" charset="0"/>
              </a:rPr>
              <a:t>Short paragraphs</a:t>
            </a:r>
          </a:p>
          <a:p>
            <a:pPr lvl="1"/>
            <a:endParaRPr lang="en-US" sz="2200" dirty="0" smtClean="0">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Engaging</a:t>
            </a:r>
          </a:p>
          <a:p>
            <a:pPr lvl="1"/>
            <a:r>
              <a:rPr lang="en-US" sz="2200" dirty="0" smtClean="0">
                <a:latin typeface="Arial" pitchFamily="34" charset="0"/>
                <a:cs typeface="Arial" pitchFamily="34" charset="0"/>
              </a:rPr>
              <a:t>Pulls the reader in</a:t>
            </a:r>
          </a:p>
          <a:p>
            <a:pPr lvl="1"/>
            <a:r>
              <a:rPr lang="en-US" sz="2200" dirty="0" smtClean="0">
                <a:latin typeface="Arial" pitchFamily="34" charset="0"/>
                <a:cs typeface="Arial" pitchFamily="34" charset="0"/>
              </a:rPr>
              <a:t>Call to action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482849"/>
            <a:ext cx="8229599" cy="646331"/>
          </a:xfrm>
          <a:prstGeom prst="rect">
            <a:avLst/>
          </a:prstGeom>
          <a:noFill/>
        </p:spPr>
        <p:txBody>
          <a:bodyPr wrap="square" rtlCol="0">
            <a:spAutoFit/>
          </a:bodyPr>
          <a:lstStyle/>
          <a:p>
            <a:r>
              <a:rPr lang="en-US" dirty="0" smtClean="0"/>
              <a:t> </a:t>
            </a:r>
          </a:p>
          <a:p>
            <a:pPr>
              <a:buFont typeface="Wingdings" charset="2"/>
              <a:buChar char="u"/>
            </a:pPr>
            <a:endParaRPr lang="en-US" dirty="0" smtClean="0"/>
          </a:p>
        </p:txBody>
      </p:sp>
      <p:sp>
        <p:nvSpPr>
          <p:cNvPr id="5" name="Title 4"/>
          <p:cNvSpPr>
            <a:spLocks noGrp="1"/>
          </p:cNvSpPr>
          <p:nvPr>
            <p:ph type="title"/>
          </p:nvPr>
        </p:nvSpPr>
        <p:spPr/>
        <p:txBody>
          <a:bodyPr/>
          <a:lstStyle/>
          <a:p>
            <a:pPr algn="l"/>
            <a:r>
              <a:rPr lang="en-US" dirty="0" smtClean="0">
                <a:solidFill>
                  <a:srgbClr val="333F44"/>
                </a:solidFill>
                <a:latin typeface="Arial" pitchFamily="34" charset="0"/>
                <a:cs typeface="Arial" pitchFamily="34" charset="0"/>
              </a:rPr>
              <a:t>Ineffective Content Is…</a:t>
            </a:r>
            <a:endParaRPr lang="en-US" dirty="0">
              <a:solidFill>
                <a:srgbClr val="333F44"/>
              </a:solidFill>
              <a:latin typeface="Arial" pitchFamily="34" charset="0"/>
              <a:cs typeface="Arial" pitchFamily="34" charset="0"/>
            </a:endParaRPr>
          </a:p>
        </p:txBody>
      </p:sp>
      <p:sp>
        <p:nvSpPr>
          <p:cNvPr id="8" name="TextBox 7"/>
          <p:cNvSpPr txBox="1"/>
          <p:nvPr/>
        </p:nvSpPr>
        <p:spPr>
          <a:xfrm>
            <a:off x="457200" y="1417638"/>
            <a:ext cx="8229599" cy="4154984"/>
          </a:xfrm>
          <a:prstGeom prst="rect">
            <a:avLst/>
          </a:prstGeom>
          <a:noFill/>
        </p:spPr>
        <p:txBody>
          <a:bodyPr wrap="square" rtlCol="0">
            <a:spAutoFit/>
          </a:bodyPr>
          <a:lstStyle/>
          <a:p>
            <a:pPr>
              <a:buFont typeface="Wingdings" charset="2"/>
              <a:buChar char="Ø"/>
            </a:pPr>
            <a:endParaRPr lang="en-US" sz="2200" dirty="0" smtClean="0"/>
          </a:p>
          <a:p>
            <a:pPr>
              <a:buFont typeface="Wingdings" pitchFamily="2" charset="2"/>
              <a:buChar char="v"/>
            </a:pPr>
            <a:r>
              <a:rPr lang="en-US" sz="2200" dirty="0" smtClean="0"/>
              <a:t> </a:t>
            </a:r>
            <a:r>
              <a:rPr lang="en-US" sz="2200" dirty="0" smtClean="0">
                <a:solidFill>
                  <a:schemeClr val="accent3">
                    <a:lumMod val="75000"/>
                  </a:schemeClr>
                </a:solidFill>
                <a:latin typeface="Arial" pitchFamily="34" charset="0"/>
                <a:cs typeface="Arial" pitchFamily="34" charset="0"/>
              </a:rPr>
              <a:t>Full of jargon</a:t>
            </a:r>
          </a:p>
          <a:p>
            <a:pPr>
              <a:buFont typeface="Wingdings" pitchFamily="2" charset="2"/>
              <a:buChar char="v"/>
            </a:pPr>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The same as everyone else</a:t>
            </a:r>
          </a:p>
          <a:p>
            <a:pPr>
              <a:buFont typeface="Wingdings" pitchFamily="2" charset="2"/>
              <a:buChar char="v"/>
            </a:pPr>
            <a:endParaRPr lang="en-US" sz="2200" dirty="0" smtClean="0">
              <a:solidFill>
                <a:schemeClr val="accent3">
                  <a:lumMod val="75000"/>
                </a:schemeClr>
              </a:solidFill>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Wordy</a:t>
            </a:r>
          </a:p>
          <a:p>
            <a:pPr lvl="1"/>
            <a:r>
              <a:rPr lang="en-US" sz="2200" dirty="0" smtClean="0">
                <a:latin typeface="Arial" pitchFamily="34" charset="0"/>
                <a:cs typeface="Arial" pitchFamily="34" charset="0"/>
              </a:rPr>
              <a:t>Long sentences</a:t>
            </a:r>
          </a:p>
          <a:p>
            <a:pPr lvl="1"/>
            <a:r>
              <a:rPr lang="en-US" sz="2200" dirty="0" smtClean="0">
                <a:latin typeface="Arial" pitchFamily="34" charset="0"/>
                <a:cs typeface="Arial" pitchFamily="34" charset="0"/>
              </a:rPr>
              <a:t>Long paragraphs</a:t>
            </a:r>
          </a:p>
          <a:p>
            <a:pPr lvl="1"/>
            <a:endParaRPr lang="en-US" sz="2200" dirty="0" smtClean="0">
              <a:latin typeface="Arial" pitchFamily="34" charset="0"/>
              <a:cs typeface="Arial" pitchFamily="34" charset="0"/>
            </a:endParaRPr>
          </a:p>
          <a:p>
            <a:pPr>
              <a:buFont typeface="Wingdings" pitchFamily="2" charset="2"/>
              <a:buChar char="v"/>
            </a:pPr>
            <a:r>
              <a:rPr lang="en-US" sz="2200" dirty="0" smtClean="0">
                <a:latin typeface="Arial" pitchFamily="34" charset="0"/>
                <a:cs typeface="Arial" pitchFamily="34" charset="0"/>
              </a:rPr>
              <a:t> </a:t>
            </a:r>
            <a:r>
              <a:rPr lang="en-US" sz="2200" dirty="0" smtClean="0">
                <a:solidFill>
                  <a:schemeClr val="accent3">
                    <a:lumMod val="75000"/>
                  </a:schemeClr>
                </a:solidFill>
                <a:latin typeface="Arial" pitchFamily="34" charset="0"/>
                <a:cs typeface="Arial" pitchFamily="34" charset="0"/>
              </a:rPr>
              <a:t>Too uniform</a:t>
            </a:r>
          </a:p>
          <a:p>
            <a:pPr lvl="1"/>
            <a:r>
              <a:rPr lang="en-US" sz="2200" dirty="0" smtClean="0">
                <a:latin typeface="Arial" pitchFamily="34" charset="0"/>
                <a:cs typeface="Arial" pitchFamily="34" charset="0"/>
              </a:rPr>
              <a:t>Few or no graphics</a:t>
            </a:r>
          </a:p>
          <a:p>
            <a:pPr lvl="1"/>
            <a:r>
              <a:rPr lang="en-US" sz="2200" dirty="0" smtClean="0">
                <a:latin typeface="Arial" pitchFamily="34" charset="0"/>
                <a:cs typeface="Arial" pitchFamily="34" charset="0"/>
              </a:rPr>
              <a:t>Little white space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TotalTime>
  <Words>736</Words>
  <Application>Microsoft Office PowerPoint</Application>
  <PresentationFormat>On-screen Show (4:3)</PresentationFormat>
  <Paragraphs>149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Advisor Websites:  The Right Design + The Right Content = Success</vt:lpstr>
      <vt:lpstr>Successful Advisor Websites</vt:lpstr>
      <vt:lpstr>Why Does Design Matter?</vt:lpstr>
      <vt:lpstr>Components Of Good Design</vt:lpstr>
      <vt:lpstr>Good Design</vt:lpstr>
      <vt:lpstr>Website Don’ts</vt:lpstr>
      <vt:lpstr>Why Does Content Matter?</vt:lpstr>
      <vt:lpstr>Effective Content Is…</vt:lpstr>
      <vt:lpstr>Ineffective Content Is…</vt:lpstr>
      <vt:lpstr>Home Page – The Key To Success</vt:lpstr>
      <vt:lpstr>What We’ve Done</vt:lpstr>
      <vt:lpstr>Why Zenith?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 Websites: The Right Design + The Right Content = Success</dc:title>
  <dc:creator>Andy</dc:creator>
  <cp:lastModifiedBy>jeremy</cp:lastModifiedBy>
  <cp:revision>23</cp:revision>
  <dcterms:created xsi:type="dcterms:W3CDTF">2010-09-22T14:12:07Z</dcterms:created>
  <dcterms:modified xsi:type="dcterms:W3CDTF">2010-11-12T18:16:36Z</dcterms:modified>
</cp:coreProperties>
</file>